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Helios" panose="020B0604020202020204" charset="0"/>
      <p:regular r:id="rId27"/>
    </p:embeddedFont>
    <p:embeddedFont>
      <p:font typeface="Helios Bold" panose="020B0604020202020204" charset="0"/>
      <p:regular r:id="rId28"/>
    </p:embeddedFont>
    <p:embeddedFont>
      <p:font typeface="Klein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595225"/>
          </a:xfrm>
          <a:custGeom>
            <a:avLst/>
            <a:gdLst/>
            <a:ahLst/>
            <a:cxnLst/>
            <a:rect l="l" t="t" r="r" b="b"/>
            <a:pathLst>
              <a:path w="18288000" h="10595225">
                <a:moveTo>
                  <a:pt x="0" y="0"/>
                </a:moveTo>
                <a:lnTo>
                  <a:pt x="18288000" y="0"/>
                </a:lnTo>
                <a:lnTo>
                  <a:pt x="18288000" y="10595225"/>
                </a:lnTo>
                <a:lnTo>
                  <a:pt x="0" y="10595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25" b="-69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168685" y="1294882"/>
            <a:ext cx="8115300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1" dirty="0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Telecom Industry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19331" y="4990590"/>
            <a:ext cx="797055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User Data Analytics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0091" y="8951277"/>
            <a:ext cx="797055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By:- Deewankar Sharma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052371" y="1982395"/>
            <a:ext cx="10120045" cy="761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•Apple, Samsung, and Huawei emerge as the top three handset manufacturers in the dataset.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•Apple exhibits the highest representation with 59,464 occurrences, followed by Samsung with 40,579 occurrences, and Huawei with 34,366 occurrences.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•This data underscores the dominance of these manufacturers in the market, shaping consumer preferences and influencing industry trends.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•Understanding the market share and presence of these key players is vital for strategic decision-making and market positioning within the telecommunications industry.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8059" y="2170465"/>
            <a:ext cx="7798728" cy="6779637"/>
          </a:xfrm>
          <a:custGeom>
            <a:avLst/>
            <a:gdLst/>
            <a:ahLst/>
            <a:cxnLst/>
            <a:rect l="l" t="t" r="r" b="b"/>
            <a:pathLst>
              <a:path w="7798728" h="6779637">
                <a:moveTo>
                  <a:pt x="0" y="0"/>
                </a:moveTo>
                <a:lnTo>
                  <a:pt x="7798728" y="0"/>
                </a:lnTo>
                <a:lnTo>
                  <a:pt x="7798728" y="6779637"/>
                </a:lnTo>
                <a:lnTo>
                  <a:pt x="0" y="6779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910601" y="759646"/>
            <a:ext cx="10929135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Top 3 handset manufacturers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6587" y="2675387"/>
            <a:ext cx="10339746" cy="4936225"/>
          </a:xfrm>
          <a:custGeom>
            <a:avLst/>
            <a:gdLst/>
            <a:ahLst/>
            <a:cxnLst/>
            <a:rect l="l" t="t" r="r" b="b"/>
            <a:pathLst>
              <a:path w="10339746" h="4936225">
                <a:moveTo>
                  <a:pt x="0" y="0"/>
                </a:moveTo>
                <a:lnTo>
                  <a:pt x="10339746" y="0"/>
                </a:lnTo>
                <a:lnTo>
                  <a:pt x="10339746" y="4936226"/>
                </a:lnTo>
                <a:lnTo>
                  <a:pt x="0" y="4936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980506" y="1996308"/>
            <a:ext cx="7037798" cy="666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Apple Handsets: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•Most Popular: iPhone 6S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•Followed by: iPhone 6, iPhone 7, iPhone SE, iPhone 8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Huawei Handsets: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•Top Model: B528S-23A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•Others Include: E5180, P20 Lite/Nova 3E, P20, Y6 2018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Samsung Handsets: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•Leading Model: Galaxy S8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•Other Popular Models: Galaxy A5, Galaxy J5, Galaxy J3, Galaxy S7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59646"/>
            <a:ext cx="16230600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Top 5 handsets per top 3 manufacturers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4381" y="3044808"/>
            <a:ext cx="3185225" cy="1678474"/>
            <a:chOff x="0" y="0"/>
            <a:chExt cx="838907" cy="442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8907" cy="442067"/>
            </a:xfrm>
            <a:custGeom>
              <a:avLst/>
              <a:gdLst/>
              <a:ahLst/>
              <a:cxnLst/>
              <a:rect l="l" t="t" r="r" b="b"/>
              <a:pathLst>
                <a:path w="838907" h="442067">
                  <a:moveTo>
                    <a:pt x="221034" y="0"/>
                  </a:moveTo>
                  <a:lnTo>
                    <a:pt x="617873" y="0"/>
                  </a:lnTo>
                  <a:cubicBezTo>
                    <a:pt x="739947" y="0"/>
                    <a:pt x="838907" y="98960"/>
                    <a:pt x="838907" y="221034"/>
                  </a:cubicBezTo>
                  <a:lnTo>
                    <a:pt x="838907" y="221034"/>
                  </a:lnTo>
                  <a:cubicBezTo>
                    <a:pt x="838907" y="343107"/>
                    <a:pt x="739947" y="442067"/>
                    <a:pt x="617873" y="442067"/>
                  </a:cubicBezTo>
                  <a:lnTo>
                    <a:pt x="221034" y="442067"/>
                  </a:lnTo>
                  <a:cubicBezTo>
                    <a:pt x="98960" y="442067"/>
                    <a:pt x="0" y="343107"/>
                    <a:pt x="0" y="221034"/>
                  </a:cubicBezTo>
                  <a:lnTo>
                    <a:pt x="0" y="221034"/>
                  </a:lnTo>
                  <a:cubicBezTo>
                    <a:pt x="0" y="98960"/>
                    <a:pt x="98960" y="0"/>
                    <a:pt x="22103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38907" cy="508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PROMOTION STRATEGY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4381" y="5607488"/>
            <a:ext cx="3185225" cy="1121548"/>
            <a:chOff x="0" y="0"/>
            <a:chExt cx="838907" cy="2953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907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838907" cy="362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APPLE FOCUS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4381" y="7614861"/>
            <a:ext cx="3185225" cy="1154599"/>
            <a:chOff x="0" y="0"/>
            <a:chExt cx="838907" cy="3040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8907" cy="304092"/>
            </a:xfrm>
            <a:custGeom>
              <a:avLst/>
              <a:gdLst/>
              <a:ahLst/>
              <a:cxnLst/>
              <a:rect l="l" t="t" r="r" b="b"/>
              <a:pathLst>
                <a:path w="838907" h="304092">
                  <a:moveTo>
                    <a:pt x="152046" y="0"/>
                  </a:moveTo>
                  <a:lnTo>
                    <a:pt x="686861" y="0"/>
                  </a:lnTo>
                  <a:cubicBezTo>
                    <a:pt x="770834" y="0"/>
                    <a:pt x="838907" y="68073"/>
                    <a:pt x="838907" y="152046"/>
                  </a:cubicBezTo>
                  <a:lnTo>
                    <a:pt x="838907" y="152046"/>
                  </a:lnTo>
                  <a:cubicBezTo>
                    <a:pt x="838907" y="192371"/>
                    <a:pt x="822888" y="231045"/>
                    <a:pt x="794374" y="259559"/>
                  </a:cubicBezTo>
                  <a:cubicBezTo>
                    <a:pt x="765860" y="288073"/>
                    <a:pt x="727186" y="304092"/>
                    <a:pt x="686861" y="304092"/>
                  </a:cubicBezTo>
                  <a:lnTo>
                    <a:pt x="152046" y="304092"/>
                  </a:lnTo>
                  <a:cubicBezTo>
                    <a:pt x="68073" y="304092"/>
                    <a:pt x="0" y="236019"/>
                    <a:pt x="0" y="152046"/>
                  </a:cubicBezTo>
                  <a:lnTo>
                    <a:pt x="0" y="152046"/>
                  </a:lnTo>
                  <a:cubicBezTo>
                    <a:pt x="0" y="68073"/>
                    <a:pt x="68073" y="0"/>
                    <a:pt x="152046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38907" cy="370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DRIVING URGENCY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-8868"/>
            <a:ext cx="9144000" cy="10295868"/>
            <a:chOff x="0" y="0"/>
            <a:chExt cx="2408296" cy="2711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08296" cy="2711669"/>
            </a:xfrm>
            <a:custGeom>
              <a:avLst/>
              <a:gdLst/>
              <a:ahLst/>
              <a:cxnLst/>
              <a:rect l="l" t="t" r="r" b="b"/>
              <a:pathLst>
                <a:path w="2408296" h="2711669">
                  <a:moveTo>
                    <a:pt x="0" y="0"/>
                  </a:moveTo>
                  <a:lnTo>
                    <a:pt x="2408296" y="0"/>
                  </a:lnTo>
                  <a:lnTo>
                    <a:pt x="2408296" y="2711669"/>
                  </a:lnTo>
                  <a:lnTo>
                    <a:pt x="0" y="2711669"/>
                  </a:lnTo>
                  <a:close/>
                </a:path>
              </a:pathLst>
            </a:custGeom>
            <a:solidFill>
              <a:srgbClr val="4AA5A0">
                <a:alpha val="2470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08296" cy="274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57528" y="3393190"/>
            <a:ext cx="13536091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Leverage the popularity of the Huawei B528S-23A model through promotions or special offers to attract more customers.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57528" y="5677407"/>
            <a:ext cx="13045375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Focus marketing efforts on Apple iPhones, highlighting their unique features and benefits to maintain and grow market share, given their significant presence.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528" y="7472706"/>
            <a:ext cx="13045375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To foster a feeling of urgency, come up with exclusive bundles or time-limited offers showcasing these top phones. Work together on co-branded campaigns with these manufacturers, maybe including customer input into future product development.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155" y="240554"/>
            <a:ext cx="10239858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Recommendations for </a:t>
            </a: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Marketing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0781" y="4021420"/>
            <a:ext cx="7925778" cy="4060517"/>
          </a:xfrm>
          <a:custGeom>
            <a:avLst/>
            <a:gdLst/>
            <a:ahLst/>
            <a:cxnLst/>
            <a:rect l="l" t="t" r="r" b="b"/>
            <a:pathLst>
              <a:path w="7925778" h="4060517">
                <a:moveTo>
                  <a:pt x="0" y="0"/>
                </a:moveTo>
                <a:lnTo>
                  <a:pt x="7925777" y="0"/>
                </a:lnTo>
                <a:lnTo>
                  <a:pt x="7925777" y="4060517"/>
                </a:lnTo>
                <a:lnTo>
                  <a:pt x="0" y="406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619223" y="328345"/>
            <a:ext cx="13049553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GRAPHICAL </a:t>
            </a:r>
            <a:r>
              <a:rPr lang="en-US" sz="6999" b="1">
                <a:solidFill>
                  <a:srgbClr val="C0CFE1"/>
                </a:solidFill>
                <a:latin typeface="Klein Bold"/>
                <a:ea typeface="Klein Bold"/>
                <a:cs typeface="Klein Bold"/>
                <a:sym typeface="Klein Bold"/>
              </a:rPr>
              <a:t>UNIVARIATE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987" y="2740365"/>
            <a:ext cx="9707794" cy="654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Uniform Distribution:</a:t>
            </a:r>
            <a:r>
              <a:rPr lang="en-US" sz="30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Download volumes across categories (Social Media, Google, Email, YouTube, Netflix, Gaming, Other) are consistently distributed.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Minimal Skewness: </a:t>
            </a:r>
            <a:r>
              <a:rPr lang="en-US" sz="30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No category shows a dominant download size range; distribution is evenly spread.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Small Variation in Sizes:</a:t>
            </a:r>
            <a:r>
              <a:rPr lang="en-US" sz="30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No extreme peaks or dips in download sizes; behavior is consistent without unusual extremes.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Even Distribution for Major Services:</a:t>
            </a:r>
            <a:r>
              <a:rPr lang="en-US" sz="30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 Major services (YouTube, Netflix, Gaming) also show even distribution of download sizes, indicating balanced user engagement.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0957">
            <a:off x="13948507" y="-991365"/>
            <a:ext cx="7689019" cy="7689019"/>
          </a:xfrm>
          <a:custGeom>
            <a:avLst/>
            <a:gdLst/>
            <a:ahLst/>
            <a:cxnLst/>
            <a:rect l="l" t="t" r="r" b="b"/>
            <a:pathLst>
              <a:path w="7689019" h="7689019">
                <a:moveTo>
                  <a:pt x="0" y="0"/>
                </a:moveTo>
                <a:lnTo>
                  <a:pt x="7689018" y="0"/>
                </a:lnTo>
                <a:lnTo>
                  <a:pt x="7689018" y="7689019"/>
                </a:lnTo>
                <a:lnTo>
                  <a:pt x="0" y="7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948507" y="-561597"/>
            <a:ext cx="7689019" cy="7689019"/>
          </a:xfrm>
          <a:custGeom>
            <a:avLst/>
            <a:gdLst/>
            <a:ahLst/>
            <a:cxnLst/>
            <a:rect l="l" t="t" r="r" b="b"/>
            <a:pathLst>
              <a:path w="7689019" h="7689019">
                <a:moveTo>
                  <a:pt x="0" y="0"/>
                </a:moveTo>
                <a:lnTo>
                  <a:pt x="7689018" y="0"/>
                </a:lnTo>
                <a:lnTo>
                  <a:pt x="7689018" y="7689019"/>
                </a:lnTo>
                <a:lnTo>
                  <a:pt x="0" y="7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2697341" y="5143500"/>
            <a:ext cx="7689019" cy="7689019"/>
          </a:xfrm>
          <a:custGeom>
            <a:avLst/>
            <a:gdLst/>
            <a:ahLst/>
            <a:cxnLst/>
            <a:rect l="l" t="t" r="r" b="b"/>
            <a:pathLst>
              <a:path w="7689019" h="7689019">
                <a:moveTo>
                  <a:pt x="0" y="0"/>
                </a:moveTo>
                <a:lnTo>
                  <a:pt x="7689019" y="0"/>
                </a:lnTo>
                <a:lnTo>
                  <a:pt x="7689019" y="7689019"/>
                </a:lnTo>
                <a:lnTo>
                  <a:pt x="0" y="7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28700" y="1560513"/>
            <a:ext cx="16251165" cy="8633431"/>
          </a:xfrm>
          <a:custGeom>
            <a:avLst/>
            <a:gdLst/>
            <a:ahLst/>
            <a:cxnLst/>
            <a:rect l="l" t="t" r="r" b="b"/>
            <a:pathLst>
              <a:path w="16251165" h="8633431">
                <a:moveTo>
                  <a:pt x="0" y="0"/>
                </a:moveTo>
                <a:lnTo>
                  <a:pt x="16251165" y="0"/>
                </a:lnTo>
                <a:lnTo>
                  <a:pt x="16251165" y="8633431"/>
                </a:lnTo>
                <a:lnTo>
                  <a:pt x="0" y="8633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629506" y="189519"/>
            <a:ext cx="13049553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PairPlots </a:t>
            </a:r>
            <a:r>
              <a:rPr lang="en-US" sz="6999" b="1">
                <a:solidFill>
                  <a:srgbClr val="C0CFE1"/>
                </a:solidFill>
                <a:latin typeface="Klein Bold"/>
                <a:ea typeface="Klein Bold"/>
                <a:cs typeface="Klein Bold"/>
                <a:sym typeface="Klein Bold"/>
              </a:rPr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2834352"/>
            <a:ext cx="6682722" cy="344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USER ENGAGEMENT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5266" y="962025"/>
            <a:ext cx="7654034" cy="346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Building &amp; improving the QoS (Quality of Service) to leverage the mobile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platforms and to get more users for the business is good but the success of the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business would be determined by the user engagement and activity of the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customers on available apps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5266" y="5456056"/>
            <a:ext cx="7654034" cy="95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Most of the users had very few sessions but used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much data bytes in the few sessions they had.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77000"/>
            </a:blip>
            <a:srcRect t="40046" b="40046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8842135" y="1170246"/>
            <a:ext cx="9263451" cy="8827794"/>
          </a:xfrm>
          <a:custGeom>
            <a:avLst/>
            <a:gdLst/>
            <a:ahLst/>
            <a:cxnLst/>
            <a:rect l="l" t="t" r="r" b="b"/>
            <a:pathLst>
              <a:path w="9263451" h="8827794">
                <a:moveTo>
                  <a:pt x="0" y="0"/>
                </a:moveTo>
                <a:lnTo>
                  <a:pt x="9263451" y="0"/>
                </a:lnTo>
                <a:lnTo>
                  <a:pt x="9263451" y="8827793"/>
                </a:lnTo>
                <a:lnTo>
                  <a:pt x="0" y="8827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39739" y="3910978"/>
            <a:ext cx="7563003" cy="327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12"/>
              </a:lnSpc>
            </a:pPr>
            <a:r>
              <a:rPr lang="en-US" sz="500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KMeans clustering is used to segment users into 3 clusters based on engagement metrics.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61729" y="2173156"/>
            <a:ext cx="10726271" cy="6952763"/>
          </a:xfrm>
          <a:custGeom>
            <a:avLst/>
            <a:gdLst/>
            <a:ahLst/>
            <a:cxnLst/>
            <a:rect l="l" t="t" r="r" b="b"/>
            <a:pathLst>
              <a:path w="10726271" h="6952763">
                <a:moveTo>
                  <a:pt x="0" y="0"/>
                </a:moveTo>
                <a:lnTo>
                  <a:pt x="10726271" y="0"/>
                </a:lnTo>
                <a:lnTo>
                  <a:pt x="10726271" y="6952763"/>
                </a:lnTo>
                <a:lnTo>
                  <a:pt x="0" y="6952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619223" y="714375"/>
            <a:ext cx="13049553" cy="163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OPTIMIZED K-VALUE OF ENGAGEMENT</a:t>
            </a:r>
          </a:p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CLUSTERS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121371" y="2279650"/>
            <a:ext cx="11781405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Using Elbow Method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796" y="3533482"/>
            <a:ext cx="6427289" cy="433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7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elbow method suggests that the optimal number of clusters is 2. This is because the graph has a sharp decrease in inertia from 1 to 2 clusters, after which the decrease in inertia becomes less steep. This indicates that there is a significant gain in clustering performance from 1 to 2 clusters, but the gains become less significant after that.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2834352"/>
            <a:ext cx="6682722" cy="344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USER EXPERIENCE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5266" y="3874135"/>
            <a:ext cx="7654034" cy="247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It is so important to track and evaluate the customer’s experience to optimize their products and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services so that it meets the evolving user expectations, needs and acceptance.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00150"/>
            <a:ext cx="18288000" cy="2340491"/>
            <a:chOff x="0" y="0"/>
            <a:chExt cx="24384000" cy="31206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7000"/>
            </a:blip>
            <a:srcRect t="40046" b="40046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2200671"/>
            <a:ext cx="16230600" cy="7867147"/>
            <a:chOff x="0" y="0"/>
            <a:chExt cx="4274726" cy="20720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072006"/>
            </a:xfrm>
            <a:custGeom>
              <a:avLst/>
              <a:gdLst/>
              <a:ahLst/>
              <a:cxnLst/>
              <a:rect l="l" t="t" r="r" b="b"/>
              <a:pathLst>
                <a:path w="4274726" h="207200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47679"/>
                  </a:lnTo>
                  <a:cubicBezTo>
                    <a:pt x="4274726" y="2061114"/>
                    <a:pt x="4263834" y="2072006"/>
                    <a:pt x="4250399" y="2072006"/>
                  </a:cubicBezTo>
                  <a:lnTo>
                    <a:pt x="24327" y="2072006"/>
                  </a:lnTo>
                  <a:cubicBezTo>
                    <a:pt x="10891" y="2072006"/>
                    <a:pt x="0" y="2061114"/>
                    <a:pt x="0" y="204767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86273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110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39739" y="1226066"/>
            <a:ext cx="7563003" cy="82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12"/>
              </a:lnSpc>
            </a:pPr>
            <a:r>
              <a:rPr lang="en-US" sz="500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User Experience Cluster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56262" y="2972919"/>
            <a:ext cx="16956213" cy="6503842"/>
            <a:chOff x="0" y="0"/>
            <a:chExt cx="4465834" cy="17129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65834" cy="1712946"/>
            </a:xfrm>
            <a:custGeom>
              <a:avLst/>
              <a:gdLst/>
              <a:ahLst/>
              <a:cxnLst/>
              <a:rect l="l" t="t" r="r" b="b"/>
              <a:pathLst>
                <a:path w="4465834" h="1712946">
                  <a:moveTo>
                    <a:pt x="23286" y="0"/>
                  </a:moveTo>
                  <a:lnTo>
                    <a:pt x="4442548" y="0"/>
                  </a:lnTo>
                  <a:cubicBezTo>
                    <a:pt x="4455408" y="0"/>
                    <a:pt x="4465834" y="10425"/>
                    <a:pt x="4465834" y="23286"/>
                  </a:cubicBezTo>
                  <a:lnTo>
                    <a:pt x="4465834" y="1689660"/>
                  </a:lnTo>
                  <a:cubicBezTo>
                    <a:pt x="4465834" y="1695836"/>
                    <a:pt x="4463380" y="1701759"/>
                    <a:pt x="4459013" y="1706126"/>
                  </a:cubicBezTo>
                  <a:cubicBezTo>
                    <a:pt x="4454646" y="1710493"/>
                    <a:pt x="4448724" y="1712946"/>
                    <a:pt x="4442548" y="1712946"/>
                  </a:cubicBezTo>
                  <a:lnTo>
                    <a:pt x="23286" y="1712946"/>
                  </a:lnTo>
                  <a:cubicBezTo>
                    <a:pt x="17110" y="1712946"/>
                    <a:pt x="11187" y="1710493"/>
                    <a:pt x="6820" y="1706126"/>
                  </a:cubicBezTo>
                  <a:cubicBezTo>
                    <a:pt x="2453" y="1701759"/>
                    <a:pt x="0" y="1695836"/>
                    <a:pt x="0" y="1689660"/>
                  </a:cubicBezTo>
                  <a:lnTo>
                    <a:pt x="0" y="23286"/>
                  </a:lnTo>
                  <a:cubicBezTo>
                    <a:pt x="0" y="17110"/>
                    <a:pt x="2453" y="11187"/>
                    <a:pt x="6820" y="6820"/>
                  </a:cubicBezTo>
                  <a:cubicBezTo>
                    <a:pt x="11187" y="2453"/>
                    <a:pt x="17110" y="0"/>
                    <a:pt x="23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44737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65834" cy="1751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95259" y="3411504"/>
            <a:ext cx="4307379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CLUSTER 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032553" y="5859251"/>
            <a:ext cx="7563003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CLUSTER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032553" y="7581372"/>
            <a:ext cx="7563003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CLUSTER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48200" y="2183344"/>
            <a:ext cx="11203476" cy="659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COUNT                                 DESCRIPTION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02638" y="3411504"/>
            <a:ext cx="2180690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88214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02638" y="5859251"/>
            <a:ext cx="2180690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02638" y="7581372"/>
            <a:ext cx="2180690" cy="47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236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04161" y="3044147"/>
            <a:ext cx="9391864" cy="217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This cluster contains the vast majority of customers. The large number indicates that Cluster 0 represents a significant portion of your customer base, and this cluster has high throughput, low retransmission, and low RTT. Customers in this cluster are experiencing the best network performance.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04161" y="5660169"/>
            <a:ext cx="9391864" cy="129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This is an extremely small cluster with only one customer. This indicates that this cluster's performance metrics are intermediate, with moderate throughput, retransmission, and RTT.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04161" y="7396895"/>
            <a:ext cx="9391864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This cluster has a relatively small number of customers compared to Cluster 0. It represents customers with low throughput, high retransmission, and high RTT. These customers are facing significant network issues and likely have a poor experience.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00262" y="916408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600262" y="4156242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600262" y="710957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0648" y="1924712"/>
            <a:ext cx="8889763" cy="8889763"/>
          </a:xfrm>
          <a:custGeom>
            <a:avLst/>
            <a:gdLst/>
            <a:ahLst/>
            <a:cxnLst/>
            <a:rect l="l" t="t" r="r" b="b"/>
            <a:pathLst>
              <a:path w="8889763" h="8889763">
                <a:moveTo>
                  <a:pt x="0" y="0"/>
                </a:moveTo>
                <a:lnTo>
                  <a:pt x="8889763" y="0"/>
                </a:lnTo>
                <a:lnTo>
                  <a:pt x="8889763" y="8889763"/>
                </a:lnTo>
                <a:lnTo>
                  <a:pt x="0" y="8889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332093" y="952500"/>
            <a:ext cx="6746873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Our </a:t>
            </a: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Mission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535975" y="511993"/>
            <a:ext cx="5585113" cy="2905867"/>
            <a:chOff x="0" y="0"/>
            <a:chExt cx="7446817" cy="387449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7446817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9"/>
                </a:lnSpc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PROBLEM &amp; DATA</a:t>
              </a:r>
            </a:p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OVERVIEW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67068"/>
              <a:ext cx="7446817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Business objective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Analysis objective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User overview analysis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07639" y="4035226"/>
            <a:ext cx="5585113" cy="2334367"/>
            <a:chOff x="0" y="0"/>
            <a:chExt cx="7446817" cy="311249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OUR PROCESS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05068"/>
              <a:ext cx="7446817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User engagement analysis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User experience analysis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User satisfactory analysis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535975" y="6986959"/>
            <a:ext cx="5585113" cy="2334367"/>
            <a:chOff x="0" y="0"/>
            <a:chExt cx="7446817" cy="311249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9"/>
                </a:lnSpc>
                <a:spcBef>
                  <a:spcPct val="0"/>
                </a:spcBef>
              </a:pPr>
              <a:r>
                <a:rPr lang="en-US" sz="37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TARGET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05068"/>
              <a:ext cx="7446817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Results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Recommendation</a:t>
              </a:r>
            </a:p>
            <a:p>
              <a:pPr marL="561339" lvl="1" indent="-280669" algn="l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Conclusion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07438" y="-2845897"/>
            <a:ext cx="15978794" cy="15978794"/>
          </a:xfrm>
          <a:custGeom>
            <a:avLst/>
            <a:gdLst/>
            <a:ahLst/>
            <a:cxnLst/>
            <a:rect l="l" t="t" r="r" b="b"/>
            <a:pathLst>
              <a:path w="15978794" h="15978794">
                <a:moveTo>
                  <a:pt x="0" y="0"/>
                </a:moveTo>
                <a:lnTo>
                  <a:pt x="15978795" y="0"/>
                </a:lnTo>
                <a:lnTo>
                  <a:pt x="15978795" y="15978794"/>
                </a:lnTo>
                <a:lnTo>
                  <a:pt x="0" y="1597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2834352"/>
            <a:ext cx="6682722" cy="344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USER SATISFACTION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5266" y="4617085"/>
            <a:ext cx="7654034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The Satisfaction of the customers heavily depends on the experience of the user.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77000"/>
            </a:blip>
            <a:srcRect t="40046" b="40046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292171" y="592904"/>
            <a:ext cx="17321750" cy="9462006"/>
          </a:xfrm>
          <a:custGeom>
            <a:avLst/>
            <a:gdLst/>
            <a:ahLst/>
            <a:cxnLst/>
            <a:rect l="l" t="t" r="r" b="b"/>
            <a:pathLst>
              <a:path w="17321750" h="9462006">
                <a:moveTo>
                  <a:pt x="0" y="0"/>
                </a:moveTo>
                <a:lnTo>
                  <a:pt x="17321751" y="0"/>
                </a:lnTo>
                <a:lnTo>
                  <a:pt x="17321751" y="9462006"/>
                </a:lnTo>
                <a:lnTo>
                  <a:pt x="0" y="9462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95984"/>
            <a:ext cx="6746873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Key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3548" y="1413722"/>
            <a:ext cx="15003595" cy="8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Customer Segmentation: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High Engagement: Large cluster with high engagement scores.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Low Engagement &amp; Poor Experience: Smaller clusters needing significant improvement.</a:t>
            </a:r>
          </a:p>
          <a:p>
            <a:pPr algn="l">
              <a:lnSpc>
                <a:spcPts val="4339"/>
              </a:lnSpc>
            </a:pPr>
            <a:endParaRPr lang="en-US" sz="26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Top Satisfied Customers: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Identified top 10 customers with the highest satisfaction scores.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Regression Analysis:</a:t>
            </a:r>
          </a:p>
          <a:p>
            <a:pPr marL="582928" lvl="1" indent="-291464" algn="l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Metrics like TCP retransmissions, RTT, and throughput significantly impact satisfaction scores.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Cluster Analysis: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Visualized differences in engagement and experience scores across clusters.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Highlighted which clusters perform best and worst.</a:t>
            </a:r>
          </a:p>
          <a:p>
            <a:pPr algn="l">
              <a:lnSpc>
                <a:spcPts val="3779"/>
              </a:lnSpc>
            </a:pPr>
            <a:endParaRPr lang="en-US" sz="26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Recommendations: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Improve Engagement: Focus on enhancing engagement for low-scoring clusters.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Address Poor Experience: Fix issues related to RTT and throughput in struggling clusters.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9160" y="-2489303"/>
            <a:ext cx="6195994" cy="6195994"/>
          </a:xfrm>
          <a:custGeom>
            <a:avLst/>
            <a:gdLst/>
            <a:ahLst/>
            <a:cxnLst/>
            <a:rect l="l" t="t" r="r" b="b"/>
            <a:pathLst>
              <a:path w="6195994" h="6195994">
                <a:moveTo>
                  <a:pt x="0" y="0"/>
                </a:moveTo>
                <a:lnTo>
                  <a:pt x="6195994" y="0"/>
                </a:lnTo>
                <a:lnTo>
                  <a:pt x="6195994" y="6195994"/>
                </a:lnTo>
                <a:lnTo>
                  <a:pt x="0" y="619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482267" y="1849008"/>
            <a:ext cx="6197824" cy="6197824"/>
          </a:xfrm>
          <a:custGeom>
            <a:avLst/>
            <a:gdLst/>
            <a:ahLst/>
            <a:cxnLst/>
            <a:rect l="l" t="t" r="r" b="b"/>
            <a:pathLst>
              <a:path w="6197824" h="6197824">
                <a:moveTo>
                  <a:pt x="0" y="0"/>
                </a:moveTo>
                <a:lnTo>
                  <a:pt x="6197824" y="0"/>
                </a:lnTo>
                <a:lnTo>
                  <a:pt x="6197824" y="6197824"/>
                </a:lnTo>
                <a:lnTo>
                  <a:pt x="0" y="619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383355" y="6118421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089842" y="608694"/>
            <a:ext cx="13055604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Recomendations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65444" y="2351769"/>
            <a:ext cx="13764418" cy="818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Boost Engagement: </a:t>
            </a:r>
            <a:r>
              <a:rPr lang="en-US" sz="3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Implement personalized offers and improved interactions for low-scoring clusters.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Improve Experience:</a:t>
            </a:r>
            <a:r>
              <a:rPr lang="en-US" sz="3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Enhance network performance, reduce RTT, and address high retransmission rates.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Leverage Top Performers:</a:t>
            </a:r>
            <a:r>
              <a:rPr lang="en-US" sz="3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Replicate successful strategies of highly satisfied customers.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Monitor Metrics:</a:t>
            </a:r>
            <a:r>
              <a:rPr lang="en-US" sz="3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Regularly track key metrics and adjust strategies based on trends.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669288" lvl="1" indent="-334644" algn="l">
              <a:lnSpc>
                <a:spcPts val="4339"/>
              </a:lnSpc>
              <a:buFont typeface="Arial"/>
              <a:buChar char="•"/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Explore Further: </a:t>
            </a:r>
            <a:r>
              <a:rPr lang="en-US" sz="3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Analyze demographics and usage patterns to tailor services more precisely.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67321"/>
            <a:ext cx="18288000" cy="7229439"/>
          </a:xfrm>
          <a:custGeom>
            <a:avLst/>
            <a:gdLst/>
            <a:ahLst/>
            <a:cxnLst/>
            <a:rect l="l" t="t" r="r" b="b"/>
            <a:pathLst>
              <a:path w="18288000" h="7229439">
                <a:moveTo>
                  <a:pt x="0" y="0"/>
                </a:moveTo>
                <a:lnTo>
                  <a:pt x="18288000" y="0"/>
                </a:lnTo>
                <a:lnTo>
                  <a:pt x="18288000" y="7229439"/>
                </a:lnTo>
                <a:lnTo>
                  <a:pt x="0" y="7229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212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914928" y="4881903"/>
            <a:ext cx="8235156" cy="5108037"/>
            <a:chOff x="0" y="0"/>
            <a:chExt cx="10601263" cy="6575666"/>
          </a:xfrm>
        </p:grpSpPr>
        <p:sp>
          <p:nvSpPr>
            <p:cNvPr id="4" name="Freeform 4"/>
            <p:cNvSpPr/>
            <p:nvPr/>
          </p:nvSpPr>
          <p:spPr>
            <a:xfrm>
              <a:off x="10580" y="6350"/>
              <a:ext cx="10580124" cy="6562979"/>
            </a:xfrm>
            <a:custGeom>
              <a:avLst/>
              <a:gdLst/>
              <a:ahLst/>
              <a:cxnLst/>
              <a:rect l="l" t="t" r="r" b="b"/>
              <a:pathLst>
                <a:path w="10580124" h="6562979">
                  <a:moveTo>
                    <a:pt x="10580103" y="5480583"/>
                  </a:moveTo>
                  <a:cubicBezTo>
                    <a:pt x="10580103" y="6078372"/>
                    <a:pt x="9772714" y="6562979"/>
                    <a:pt x="8776682" y="6562979"/>
                  </a:cubicBezTo>
                  <a:lnTo>
                    <a:pt x="1803421" y="6562979"/>
                  </a:lnTo>
                  <a:cubicBezTo>
                    <a:pt x="807410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807389" y="0"/>
                    <a:pt x="1803421" y="0"/>
                  </a:cubicBezTo>
                  <a:lnTo>
                    <a:pt x="8776703" y="0"/>
                  </a:lnTo>
                  <a:cubicBezTo>
                    <a:pt x="9772714" y="0"/>
                    <a:pt x="10580124" y="484594"/>
                    <a:pt x="10580124" y="1082383"/>
                  </a:cubicBezTo>
                  <a:lnTo>
                    <a:pt x="10580124" y="5480583"/>
                  </a:lnTo>
                  <a:close/>
                </a:path>
              </a:pathLst>
            </a:custGeom>
            <a:blipFill>
              <a:blip r:embed="rId4"/>
              <a:stretch>
                <a:fillRect l="-5352" t="-96" r="-5272" b="-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082" y="5143500"/>
            <a:ext cx="8860543" cy="5108037"/>
            <a:chOff x="0" y="0"/>
            <a:chExt cx="11406334" cy="6575666"/>
          </a:xfrm>
        </p:grpSpPr>
        <p:sp>
          <p:nvSpPr>
            <p:cNvPr id="6" name="Freeform 6"/>
            <p:cNvSpPr/>
            <p:nvPr/>
          </p:nvSpPr>
          <p:spPr>
            <a:xfrm>
              <a:off x="11384" y="6350"/>
              <a:ext cx="11383590" cy="6562979"/>
            </a:xfrm>
            <a:custGeom>
              <a:avLst/>
              <a:gdLst/>
              <a:ahLst/>
              <a:cxnLst/>
              <a:rect l="l" t="t" r="r" b="b"/>
              <a:pathLst>
                <a:path w="11383590" h="6562979">
                  <a:moveTo>
                    <a:pt x="11383566" y="5480583"/>
                  </a:moveTo>
                  <a:cubicBezTo>
                    <a:pt x="11383566" y="6078372"/>
                    <a:pt x="10514863" y="6562979"/>
                    <a:pt x="9443192" y="6562979"/>
                  </a:cubicBezTo>
                  <a:lnTo>
                    <a:pt x="1940374" y="6562979"/>
                  </a:lnTo>
                  <a:cubicBezTo>
                    <a:pt x="868725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868702" y="0"/>
                    <a:pt x="1940374" y="0"/>
                  </a:cubicBezTo>
                  <a:lnTo>
                    <a:pt x="9443214" y="0"/>
                  </a:lnTo>
                  <a:cubicBezTo>
                    <a:pt x="10514863" y="0"/>
                    <a:pt x="11383589" y="484594"/>
                    <a:pt x="11383589" y="1082383"/>
                  </a:cubicBezTo>
                  <a:lnTo>
                    <a:pt x="11383589" y="5480583"/>
                  </a:lnTo>
                  <a:close/>
                </a:path>
              </a:pathLst>
            </a:custGeom>
            <a:blipFill>
              <a:blip r:embed="rId5"/>
              <a:stretch>
                <a:fillRect l="-1453" t="-96" r="-1363" b="-9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59951" y="1350410"/>
            <a:ext cx="11826013" cy="139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Dashboard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819797" y="35463"/>
            <a:ext cx="9354069" cy="5108037"/>
            <a:chOff x="0" y="0"/>
            <a:chExt cx="12041659" cy="6575666"/>
          </a:xfrm>
        </p:grpSpPr>
        <p:sp>
          <p:nvSpPr>
            <p:cNvPr id="9" name="Freeform 9"/>
            <p:cNvSpPr/>
            <p:nvPr/>
          </p:nvSpPr>
          <p:spPr>
            <a:xfrm>
              <a:off x="12018" y="6350"/>
              <a:ext cx="12017648" cy="6562979"/>
            </a:xfrm>
            <a:custGeom>
              <a:avLst/>
              <a:gdLst/>
              <a:ahLst/>
              <a:cxnLst/>
              <a:rect l="l" t="t" r="r" b="b"/>
              <a:pathLst>
                <a:path w="12017648" h="6562979">
                  <a:moveTo>
                    <a:pt x="12017623" y="5480583"/>
                  </a:moveTo>
                  <a:cubicBezTo>
                    <a:pt x="12017623" y="6078372"/>
                    <a:pt x="11100534" y="6562979"/>
                    <a:pt x="9969171" y="6562979"/>
                  </a:cubicBezTo>
                  <a:lnTo>
                    <a:pt x="2048452" y="6562979"/>
                  </a:lnTo>
                  <a:cubicBezTo>
                    <a:pt x="917113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917088" y="0"/>
                    <a:pt x="2048452" y="0"/>
                  </a:cubicBezTo>
                  <a:lnTo>
                    <a:pt x="9969195" y="0"/>
                  </a:lnTo>
                  <a:cubicBezTo>
                    <a:pt x="11100534" y="0"/>
                    <a:pt x="12017648" y="484594"/>
                    <a:pt x="12017648" y="1082383"/>
                  </a:cubicBezTo>
                  <a:lnTo>
                    <a:pt x="12017648" y="5480583"/>
                  </a:lnTo>
                  <a:close/>
                </a:path>
              </a:pathLst>
            </a:custGeom>
            <a:blipFill>
              <a:blip r:embed="rId6"/>
              <a:stretch>
                <a:fillRect l="-99" t="-1491" r="-8" b="-149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42" b="-714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30283" y="3678630"/>
            <a:ext cx="10395854" cy="2929741"/>
          </a:xfrm>
          <a:custGeom>
            <a:avLst/>
            <a:gdLst/>
            <a:ahLst/>
            <a:cxnLst/>
            <a:rect l="l" t="t" r="r" b="b"/>
            <a:pathLst>
              <a:path w="10395854" h="2929741">
                <a:moveTo>
                  <a:pt x="0" y="0"/>
                </a:moveTo>
                <a:lnTo>
                  <a:pt x="10395855" y="0"/>
                </a:lnTo>
                <a:lnTo>
                  <a:pt x="10395855" y="2929740"/>
                </a:lnTo>
                <a:lnTo>
                  <a:pt x="0" y="292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9160" y="-2489303"/>
            <a:ext cx="6195994" cy="6195994"/>
          </a:xfrm>
          <a:custGeom>
            <a:avLst/>
            <a:gdLst/>
            <a:ahLst/>
            <a:cxnLst/>
            <a:rect l="l" t="t" r="r" b="b"/>
            <a:pathLst>
              <a:path w="6195994" h="6195994">
                <a:moveTo>
                  <a:pt x="0" y="0"/>
                </a:moveTo>
                <a:lnTo>
                  <a:pt x="6195994" y="0"/>
                </a:lnTo>
                <a:lnTo>
                  <a:pt x="6195994" y="6195994"/>
                </a:lnTo>
                <a:lnTo>
                  <a:pt x="0" y="619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482267" y="1849008"/>
            <a:ext cx="6197824" cy="6197824"/>
          </a:xfrm>
          <a:custGeom>
            <a:avLst/>
            <a:gdLst/>
            <a:ahLst/>
            <a:cxnLst/>
            <a:rect l="l" t="t" r="r" b="b"/>
            <a:pathLst>
              <a:path w="6197824" h="6197824">
                <a:moveTo>
                  <a:pt x="0" y="0"/>
                </a:moveTo>
                <a:lnTo>
                  <a:pt x="6197824" y="0"/>
                </a:lnTo>
                <a:lnTo>
                  <a:pt x="6197824" y="6197824"/>
                </a:lnTo>
                <a:lnTo>
                  <a:pt x="0" y="6197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383355" y="6118421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898932" y="1028700"/>
            <a:ext cx="9942534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99"/>
              </a:lnSpc>
            </a:pPr>
            <a:r>
              <a:rPr lang="en-US" sz="11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03696" y="3159320"/>
            <a:ext cx="964718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Objective: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8981" y="4228465"/>
            <a:ext cx="11313740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Analyze telecom user data to uncover patterns in user engagement, data usage, and handset preferences.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Clean, preprocess, and explore the data to extract meaningful insights.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3696" y="6124575"/>
            <a:ext cx="964718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Data Source: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8981" y="7195820"/>
            <a:ext cx="12450319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 dataset consisting of telecom user data including handsets, data usage metrics, and session details.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953" b="33953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44533" y="958184"/>
            <a:ext cx="9008992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Data Cleaning and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52400" y="4001669"/>
            <a:ext cx="6153097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Initial Data Inspection: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148" y="4903034"/>
            <a:ext cx="10845403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Number of rows and columns: db.shape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Missing values: Display of percentage and columns with missing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303" y="6103820"/>
            <a:ext cx="2844668" cy="54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Actions Taken: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0148" y="6947947"/>
            <a:ext cx="11456194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Removed rows with more than 20% missing values.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Filled missing values for numerical columns with the median.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Filled missing values for categorical columns with the most frequent value.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Dropped duplicate rows.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0957">
            <a:off x="7475787" y="5558411"/>
            <a:ext cx="7689019" cy="7689019"/>
          </a:xfrm>
          <a:custGeom>
            <a:avLst/>
            <a:gdLst/>
            <a:ahLst/>
            <a:cxnLst/>
            <a:rect l="l" t="t" r="r" b="b"/>
            <a:pathLst>
              <a:path w="7689019" h="7689019">
                <a:moveTo>
                  <a:pt x="0" y="0"/>
                </a:moveTo>
                <a:lnTo>
                  <a:pt x="7689019" y="0"/>
                </a:lnTo>
                <a:lnTo>
                  <a:pt x="7689019" y="7689019"/>
                </a:lnTo>
                <a:lnTo>
                  <a:pt x="0" y="7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475787" y="5988178"/>
            <a:ext cx="7689019" cy="7689019"/>
          </a:xfrm>
          <a:custGeom>
            <a:avLst/>
            <a:gdLst/>
            <a:ahLst/>
            <a:cxnLst/>
            <a:rect l="l" t="t" r="r" b="b"/>
            <a:pathLst>
              <a:path w="7689019" h="7689019">
                <a:moveTo>
                  <a:pt x="0" y="0"/>
                </a:moveTo>
                <a:lnTo>
                  <a:pt x="7689019" y="0"/>
                </a:lnTo>
                <a:lnTo>
                  <a:pt x="7689019" y="7689019"/>
                </a:lnTo>
                <a:lnTo>
                  <a:pt x="0" y="768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492757" y="496887"/>
            <a:ext cx="6630781" cy="5702472"/>
          </a:xfrm>
          <a:custGeom>
            <a:avLst/>
            <a:gdLst/>
            <a:ahLst/>
            <a:cxnLst/>
            <a:rect l="l" t="t" r="r" b="b"/>
            <a:pathLst>
              <a:path w="6630781" h="5702472">
                <a:moveTo>
                  <a:pt x="0" y="0"/>
                </a:moveTo>
                <a:lnTo>
                  <a:pt x="6630781" y="0"/>
                </a:lnTo>
                <a:lnTo>
                  <a:pt x="6630781" y="5702472"/>
                </a:lnTo>
                <a:lnTo>
                  <a:pt x="0" y="5702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492757" y="6199359"/>
            <a:ext cx="6660394" cy="4012888"/>
          </a:xfrm>
          <a:custGeom>
            <a:avLst/>
            <a:gdLst/>
            <a:ahLst/>
            <a:cxnLst/>
            <a:rect l="l" t="t" r="r" b="b"/>
            <a:pathLst>
              <a:path w="6660394" h="4012888">
                <a:moveTo>
                  <a:pt x="0" y="0"/>
                </a:moveTo>
                <a:lnTo>
                  <a:pt x="6660395" y="0"/>
                </a:lnTo>
                <a:lnTo>
                  <a:pt x="6660395" y="4012888"/>
                </a:lnTo>
                <a:lnTo>
                  <a:pt x="0" y="4012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20475" y="420687"/>
            <a:ext cx="874980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6860" y="2528776"/>
            <a:ext cx="2158339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Scaling: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861" y="3516023"/>
            <a:ext cx="779713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Applied MinMaxScaler to scale numeric columns.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066" y="4598815"/>
            <a:ext cx="4520539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Datetime Conversion: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861" y="5420638"/>
            <a:ext cx="7797139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Converted Start and End columns to datetime and calculated session duration in seconds.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20208" y="4961808"/>
            <a:ext cx="17247585" cy="5325192"/>
          </a:xfrm>
          <a:custGeom>
            <a:avLst/>
            <a:gdLst/>
            <a:ahLst/>
            <a:cxnLst/>
            <a:rect l="l" t="t" r="r" b="b"/>
            <a:pathLst>
              <a:path w="17247585" h="5325192">
                <a:moveTo>
                  <a:pt x="0" y="0"/>
                </a:moveTo>
                <a:lnTo>
                  <a:pt x="17247584" y="0"/>
                </a:lnTo>
                <a:lnTo>
                  <a:pt x="17247584" y="5325192"/>
                </a:lnTo>
                <a:lnTo>
                  <a:pt x="0" y="532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678256" y="2746344"/>
            <a:ext cx="7839006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Summa</a:t>
            </a:r>
            <a:r>
              <a:rPr lang="en-US" sz="29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ry of key statistics: mean, median, standard deviation, etc.</a:t>
            </a:r>
          </a:p>
          <a:p>
            <a:pPr marL="647697" lvl="1" indent="-323848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Sample statistics: Example of descriptive statistics for data columns such as download/upload bytes.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0055"/>
            <a:ext cx="6746873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Descriptive </a:t>
            </a: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Statistics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6119" y="1675294"/>
            <a:ext cx="5293803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Overview: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11059" cy="10287000"/>
            <a:chOff x="0" y="0"/>
            <a:chExt cx="24786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95984"/>
            <a:ext cx="6746873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Key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3548" y="1413722"/>
            <a:ext cx="17124452" cy="8435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Sessions: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Average sessions per user: 1.38, but some users have up to 739 sessions.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Average session duration: 4 minutes (0.066 hours), with a few lasting over 20 hours.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Data Usage: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Average upload/download per session: 0.69 units, with maximums exceeding 370 units.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Significant variance in data usage, indicating a small number of heavy users.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Platform-Specific Data: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Social Media, YouTube, Netflix: All have similar average downloads (~0.69 units), with maximums of 366-374 units.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Gaming:</a:t>
            </a:r>
            <a:r>
              <a:rPr lang="en-US" sz="30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 Similar average, with a maximum download of 375 units.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Outliers: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Extreme outliers in session duration (20+ hours) and data usage (up to 748 units).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Total Data Volume: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Average total data per user: 1.38 units, with the top users consuming up to 748 units.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General Behavior: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Most users have moderate usage, while a small percentage exhibit extremely high data consumption (social media, streaming, and gaming).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0705" y="-1372508"/>
            <a:ext cx="18649411" cy="3680023"/>
          </a:xfrm>
          <a:custGeom>
            <a:avLst/>
            <a:gdLst/>
            <a:ahLst/>
            <a:cxnLst/>
            <a:rect l="l" t="t" r="r" b="b"/>
            <a:pathLst>
              <a:path w="18649411" h="3680023">
                <a:moveTo>
                  <a:pt x="0" y="0"/>
                </a:moveTo>
                <a:lnTo>
                  <a:pt x="18649410" y="0"/>
                </a:lnTo>
                <a:lnTo>
                  <a:pt x="18649410" y="3680022"/>
                </a:lnTo>
                <a:lnTo>
                  <a:pt x="0" y="368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358888" y="2307514"/>
            <a:ext cx="9929112" cy="7979486"/>
          </a:xfrm>
          <a:custGeom>
            <a:avLst/>
            <a:gdLst/>
            <a:ahLst/>
            <a:cxnLst/>
            <a:rect l="l" t="t" r="r" b="b"/>
            <a:pathLst>
              <a:path w="9929112" h="7979486">
                <a:moveTo>
                  <a:pt x="0" y="0"/>
                </a:moveTo>
                <a:lnTo>
                  <a:pt x="9929112" y="0"/>
                </a:lnTo>
                <a:lnTo>
                  <a:pt x="9929112" y="7979486"/>
                </a:lnTo>
                <a:lnTo>
                  <a:pt x="0" y="7979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27186" y="653339"/>
            <a:ext cx="12063594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FFFFFF"/>
                </a:solidFill>
                <a:latin typeface="Klein Bold"/>
                <a:ea typeface="Klein Bold"/>
                <a:cs typeface="Klein Bold"/>
                <a:sym typeface="Klein Bold"/>
              </a:rPr>
              <a:t>Correlation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7186" y="2906058"/>
            <a:ext cx="2320814" cy="50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Objective: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5591" y="3744719"/>
            <a:ext cx="7950986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dirty="0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Understand relationships between variables (e.g., data usage, session duration).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7186" y="4935980"/>
            <a:ext cx="7950986" cy="54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000000"/>
                </a:solidFill>
                <a:latin typeface="Helios Bold"/>
                <a:ea typeface="Helios Bold"/>
                <a:cs typeface="Helios Bold"/>
                <a:sym typeface="Helios Bold"/>
              </a:rPr>
              <a:t>Heatmap: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591" y="5932507"/>
            <a:ext cx="7950986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Helios"/>
                <a:ea typeface="Helios"/>
                <a:cs typeface="Helios"/>
                <a:sym typeface="Helios"/>
              </a:rPr>
              <a:t>Display a heatmap of the correlation matrix to show relationships between features like Google DL/UL, YouTube DL/UL,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1349" y="1730944"/>
            <a:ext cx="7717117" cy="8187673"/>
          </a:xfrm>
          <a:custGeom>
            <a:avLst/>
            <a:gdLst/>
            <a:ahLst/>
            <a:cxnLst/>
            <a:rect l="l" t="t" r="r" b="b"/>
            <a:pathLst>
              <a:path w="7717117" h="8187673">
                <a:moveTo>
                  <a:pt x="0" y="0"/>
                </a:moveTo>
                <a:lnTo>
                  <a:pt x="7717117" y="0"/>
                </a:lnTo>
                <a:lnTo>
                  <a:pt x="7717117" y="8187673"/>
                </a:lnTo>
                <a:lnTo>
                  <a:pt x="0" y="818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50779" y="315277"/>
            <a:ext cx="821280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Handset Insights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2371" y="1744270"/>
            <a:ext cx="10120045" cy="809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•The analysis reveals a variety of popular handset models among customers, comprising the top 10 preferences.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•The Huawei B528S-23A emerges as the most widely used handset, with a substantial count of 19,752 occurrences.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•Apple iPhone models, including the iPhone 6S, iPhone 6, iPhone 7, iPhone SE, iPhone 8, iPhone XR, and iPhone X, also feature prominently in customer device choices.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•The presence of 'undefined' in the dataset suggests a category where handset types may not be explicitly identified, indicating potential areas for data refinement.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•This analysis provides valuable insights into the popularity of specific handset models, enabling businesses to tailor services and optimize user experiences effectively.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83904" y="971550"/>
            <a:ext cx="8212808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Top 10 Handsets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1465</Words>
  <Application>Microsoft Office PowerPoint</Application>
  <PresentationFormat>Custom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Klein Bold</vt:lpstr>
      <vt:lpstr>Helios</vt:lpstr>
      <vt:lpstr>Helios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Industry</dc:title>
  <cp:lastModifiedBy>deewanker sharma</cp:lastModifiedBy>
  <cp:revision>2</cp:revision>
  <dcterms:created xsi:type="dcterms:W3CDTF">2006-08-16T00:00:00Z</dcterms:created>
  <dcterms:modified xsi:type="dcterms:W3CDTF">2024-09-16T19:38:01Z</dcterms:modified>
  <dc:identifier>DAGQ05mrfpQ</dc:identifier>
</cp:coreProperties>
</file>